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6" r:id="rId2"/>
    <p:sldId id="277" r:id="rId3"/>
    <p:sldId id="278" r:id="rId4"/>
    <p:sldId id="308" r:id="rId5"/>
    <p:sldId id="309" r:id="rId6"/>
    <p:sldId id="310" r:id="rId7"/>
    <p:sldId id="306" r:id="rId8"/>
    <p:sldId id="279" r:id="rId9"/>
    <p:sldId id="311" r:id="rId10"/>
    <p:sldId id="283" r:id="rId11"/>
    <p:sldId id="284" r:id="rId12"/>
    <p:sldId id="285" r:id="rId13"/>
    <p:sldId id="294" r:id="rId14"/>
    <p:sldId id="312" r:id="rId15"/>
    <p:sldId id="295" r:id="rId16"/>
    <p:sldId id="296" r:id="rId17"/>
    <p:sldId id="298" r:id="rId18"/>
    <p:sldId id="297" r:id="rId19"/>
    <p:sldId id="299" r:id="rId20"/>
    <p:sldId id="303" r:id="rId21"/>
    <p:sldId id="290" r:id="rId22"/>
    <p:sldId id="282" r:id="rId23"/>
    <p:sldId id="307" r:id="rId24"/>
    <p:sldId id="304" r:id="rId25"/>
    <p:sldId id="313" r:id="rId26"/>
    <p:sldId id="292" r:id="rId27"/>
    <p:sldId id="293" r:id="rId28"/>
    <p:sldId id="315" r:id="rId29"/>
    <p:sldId id="314" r:id="rId30"/>
    <p:sldId id="305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0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4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5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263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2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43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7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9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5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9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4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5526"/>
            <a:ext cx="2520280" cy="3877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07904" y="771550"/>
            <a:ext cx="4680520" cy="364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СКОВОРОДИНСЬКИЙ УРОК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3-а класі СШ № 244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 Києва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шлях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Легенди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Мудрість у спадок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5526"/>
            <a:ext cx="4132315" cy="3672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103693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12-ти річному віці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Григорія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відправили вчитися до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Києва.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Був кращим учнем Могилянської академії. Опановував мудрість  прадавніх і сучасні науки.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38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52495"/>
            <a:ext cx="3135341" cy="3096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77155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красивий голос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Григорія відібрали до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придворного хору цариці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Єлизавети. Вчився співати, грати на різних музичних інструментах, опановував нотну грамоту та композиторське мистецтво.  Але життя при дворі йому було не до душі…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2043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1538"/>
            <a:ext cx="3456384" cy="22737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771550"/>
            <a:ext cx="388843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рівень знань і володіння іноземними мовами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(знав 8!) був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включений до місії Федора Вишневського. Перебував у Токаї, навідував до різних міст Європи, спілкувався з людьми вченістю відомими.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4088" y="763461"/>
            <a:ext cx="3600400" cy="3536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Працював учителем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поетики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Переяславському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колегіумі. Розповідають, що по суботах з вікон колегіуму доносились дикі крики –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колежани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звітували про успіхи у навчанні».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різками 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наказували лінивців за погані оцінки…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4146226" cy="310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502"/>
            <a:ext cx="3600399" cy="43978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4048" y="678051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Савович наказав прибрати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класу відро, де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мокли різки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пояснивши, що у його учнів не буде поганих оцінок, бо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їм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 цікаво вчитися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ще й підручник поетики склав власний…</a:t>
            </a:r>
          </a:p>
          <a:p>
            <a:pPr>
              <a:spcAft>
                <a:spcPts val="0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Таке волелюбство молодого вчителя не сподобалося керівництву.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9542"/>
            <a:ext cx="3168352" cy="37038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9992" y="843558"/>
            <a:ext cx="4392488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шість років Григорій Савович працював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домашнім вчителем у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поміщика в селі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Каврай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Панич Василько </a:t>
            </a:r>
            <a:r>
              <a:rPr lang="uk-UA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Томара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любив </a:t>
            </a:r>
            <a:r>
              <a:rPr lang="uk-UA" sz="20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уроки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природі й обожнював свого вчителя. Й вже у зрілому віці писав йому листи сповнені вдячності.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08956"/>
            <a:ext cx="3960440" cy="2878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08104" y="682411"/>
            <a:ext cx="3384376" cy="347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подальшому  Григорій Сковорода деякий час вчителював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Харківському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колегіумі. Викладав грецьку мову, </a:t>
            </a:r>
            <a:r>
              <a:rPr lang="uk-UA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добронравіє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Більшість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його учнів стали відомими й успішними людьми. Серед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їхніх батьків Григорій Савович знайшов вірних друзів.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11510"/>
            <a:ext cx="1974810" cy="38727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7944" y="791928"/>
            <a:ext cx="2376264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Останні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років життя  Сковорода мандрував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Слобідською Україною.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пасіках,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навідував до монастирів,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гостював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друзів.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9542"/>
            <a:ext cx="2736304" cy="35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20" y="627534"/>
            <a:ext cx="1788904" cy="3144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723700"/>
            <a:ext cx="2952328" cy="314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Савович охоче спілкувався з кобзарями та з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простими людьми під час ярмарків. 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листи до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  та улюблених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учнів, складав байки, а також створив декілька філософських трактатів.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7534"/>
            <a:ext cx="2160240" cy="33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5526"/>
            <a:ext cx="2507498" cy="41037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39952" y="1059582"/>
            <a:ext cx="432048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Твори Сковороди подобались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людям, їх переписували від руки й розповсюджували серед друзів та знайомих.</a:t>
            </a:r>
          </a:p>
        </p:txBody>
      </p:sp>
    </p:spTree>
    <p:extLst>
      <p:ext uri="{BB962C8B-B14F-4D97-AF65-F5344CB8AC3E}">
        <p14:creationId xmlns:p14="http://schemas.microsoft.com/office/powerpoint/2010/main" val="32530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9542"/>
            <a:ext cx="6572250" cy="3124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911246"/>
            <a:ext cx="599618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 зображений на українській банкноті?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9542"/>
            <a:ext cx="2808312" cy="36639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1059582"/>
            <a:ext cx="453650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листопада 1794 року 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Сковорода закінчив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життєві мандри у селі Пан-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Іванівка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Сковородинівка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 й був похований.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74" y="339502"/>
            <a:ext cx="73882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411510"/>
            <a:ext cx="110569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</a:t>
            </a:r>
            <a:r>
              <a:rPr lang="uk-UA" sz="2800" dirty="0" smtClean="0">
                <a:latin typeface="Calibri" panose="020F0502020204030204" pitchFamily="34" charset="0"/>
              </a:rPr>
              <a:t>Легенди про Сковороду почали </a:t>
            </a:r>
          </a:p>
          <a:p>
            <a:r>
              <a:rPr lang="uk-UA" sz="2800" dirty="0" smtClean="0">
                <a:latin typeface="Calibri" panose="020F0502020204030204" pitchFamily="34" charset="0"/>
              </a:rPr>
              <a:t>складати  ще за життя Григорія Савовича. </a:t>
            </a:r>
          </a:p>
          <a:p>
            <a:endParaRPr lang="uk-UA" sz="2800" dirty="0" smtClean="0">
              <a:latin typeface="Calibri" panose="020F0502020204030204" pitchFamily="34" charset="0"/>
            </a:endParaRPr>
          </a:p>
          <a:p>
            <a:r>
              <a:rPr lang="uk-UA" sz="2400" dirty="0" smtClean="0">
                <a:latin typeface="Calibri" panose="020F0502020204030204" pitchFamily="34" charset="0"/>
              </a:rPr>
              <a:t>Легенди можна поділити на </a:t>
            </a:r>
            <a:r>
              <a:rPr lang="uk-UA" sz="2400" b="1" dirty="0" smtClean="0">
                <a:latin typeface="Calibri" panose="020F0502020204030204" pitchFamily="34" charset="0"/>
              </a:rPr>
              <a:t>біографічні</a:t>
            </a:r>
            <a:r>
              <a:rPr lang="uk-UA" sz="2400" dirty="0" smtClean="0">
                <a:latin typeface="Calibri" panose="020F0502020204030204" pitchFamily="34" charset="0"/>
              </a:rPr>
              <a:t>,</a:t>
            </a:r>
          </a:p>
          <a:p>
            <a:r>
              <a:rPr lang="uk-UA" sz="2400" dirty="0">
                <a:latin typeface="Calibri" panose="020F0502020204030204" pitchFamily="34" charset="0"/>
              </a:rPr>
              <a:t>що описують  </a:t>
            </a:r>
            <a:r>
              <a:rPr lang="uk-UA" sz="2400" dirty="0" smtClean="0">
                <a:latin typeface="Calibri" panose="020F0502020204030204" pitchFamily="34" charset="0"/>
              </a:rPr>
              <a:t>нібито </a:t>
            </a:r>
            <a:r>
              <a:rPr lang="uk-UA" sz="2400" dirty="0" smtClean="0">
                <a:latin typeface="Calibri" panose="020F0502020204030204" pitchFamily="34" charset="0"/>
              </a:rPr>
              <a:t>реальні події з </a:t>
            </a:r>
          </a:p>
          <a:p>
            <a:r>
              <a:rPr lang="uk-UA" sz="2400" dirty="0" smtClean="0">
                <a:latin typeface="Calibri" panose="020F0502020204030204" pitchFamily="34" charset="0"/>
              </a:rPr>
              <a:t>його життя, та </a:t>
            </a:r>
            <a:r>
              <a:rPr lang="uk-UA" sz="2400" b="1" dirty="0" smtClean="0">
                <a:latin typeface="Calibri" panose="020F0502020204030204" pitchFamily="34" charset="0"/>
              </a:rPr>
              <a:t>містичні</a:t>
            </a:r>
            <a:r>
              <a:rPr lang="uk-UA" sz="2400" dirty="0" smtClean="0">
                <a:latin typeface="Calibri" panose="020F0502020204030204" pitchFamily="34" charset="0"/>
              </a:rPr>
              <a:t>, у яких йдеться</a:t>
            </a:r>
          </a:p>
          <a:p>
            <a:r>
              <a:rPr lang="uk-UA" sz="2400" dirty="0" smtClean="0">
                <a:latin typeface="Calibri" panose="020F0502020204030204" pitchFamily="34" charset="0"/>
              </a:rPr>
              <a:t>про здатність лікувати, ходити пішки </a:t>
            </a:r>
          </a:p>
          <a:p>
            <a:r>
              <a:rPr lang="uk-UA" sz="2400" dirty="0" smtClean="0">
                <a:latin typeface="Calibri" panose="020F0502020204030204" pitchFamily="34" charset="0"/>
              </a:rPr>
              <a:t>швидше ніж їздити, допомагати людям  </a:t>
            </a:r>
          </a:p>
          <a:p>
            <a:r>
              <a:rPr lang="uk-UA" sz="2400" dirty="0" smtClean="0">
                <a:latin typeface="Calibri" panose="020F0502020204030204" pitchFamily="34" charset="0"/>
              </a:rPr>
              <a:t>навіть на відстані. Ніби й вогонь його боявся</a:t>
            </a:r>
          </a:p>
          <a:p>
            <a:r>
              <a:rPr lang="uk-UA" sz="2400" dirty="0" smtClean="0">
                <a:latin typeface="Calibri" panose="020F0502020204030204" pitchFamily="34" charset="0"/>
              </a:rPr>
              <a:t>й дощ не мочив, не дарма ж </a:t>
            </a:r>
            <a:r>
              <a:rPr lang="uk-UA" sz="2400" u="sng" dirty="0" smtClean="0">
                <a:latin typeface="Calibri" panose="020F0502020204030204" pitchFamily="34" charset="0"/>
              </a:rPr>
              <a:t>батько його </a:t>
            </a:r>
          </a:p>
          <a:p>
            <a:r>
              <a:rPr lang="uk-UA" sz="2400" u="sng" dirty="0" smtClean="0">
                <a:latin typeface="Calibri" panose="020F0502020204030204" pitchFamily="34" charset="0"/>
              </a:rPr>
              <a:t>був козаком-характерником…</a:t>
            </a:r>
            <a:endParaRPr lang="uk-UA" sz="24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7574"/>
            <a:ext cx="4224469" cy="31683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483518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Якось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поміщик </a:t>
            </a:r>
            <a:r>
              <a:rPr lang="uk-UA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Тевяшов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зустрівши Сковороду, запропонував підвезти його,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адже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насувалась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злива. </a:t>
            </a:r>
            <a:endParaRPr lang="uk-UA" sz="20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Савович відмовився: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Дякую, не моє то. Та я ще наздожену тебе он там на горбку.</a:t>
            </a:r>
          </a:p>
          <a:p>
            <a:pPr>
              <a:spcAft>
                <a:spcPts val="0"/>
              </a:spcAft>
            </a:pP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Невдовзі у карети відлетіло колесо. Поки кучер лагодив, поміщик </a:t>
            </a:r>
            <a:r>
              <a:rPr lang="uk-UA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вийшов і побачив </a:t>
            </a:r>
            <a:r>
              <a:rPr lang="uk-UA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Сковороду, який на подив був абсолютно сухий…</a:t>
            </a:r>
            <a:endParaRPr lang="uk-UA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31590"/>
            <a:ext cx="2779561" cy="2880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51920" y="526419"/>
            <a:ext cx="5112568" cy="442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Чимало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легенд про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Сковороду та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Катерину-ІІ</a:t>
            </a:r>
          </a:p>
          <a:p>
            <a:pPr lvl="0"/>
            <a:r>
              <a:rPr lang="uk-UA" b="1" i="1" dirty="0" smtClean="0">
                <a:latin typeface="Calibri" panose="020F0502020204030204" pitchFamily="34" charset="0"/>
              </a:rPr>
              <a:t>- </a:t>
            </a:r>
            <a:r>
              <a:rPr lang="uk-UA" i="1" dirty="0" smtClean="0">
                <a:latin typeface="Calibri" panose="020F0502020204030204" pitchFamily="34" charset="0"/>
              </a:rPr>
              <a:t>Якось </a:t>
            </a:r>
            <a:r>
              <a:rPr lang="uk-UA" i="1" dirty="0">
                <a:latin typeface="Calibri" panose="020F0502020204030204" pitchFamily="34" charset="0"/>
              </a:rPr>
              <a:t>Сковорода сидів з пастухом та хлопчиком-підпаском на горбочку, а придворний від імені цариці запросив його жити при дворі. На що Григорій відповів: «Мені сопілка і вівця дорожчі царського вінця…»</a:t>
            </a:r>
          </a:p>
          <a:p>
            <a:pPr lvl="0"/>
            <a:r>
              <a:rPr lang="uk-UA" i="1" dirty="0" smtClean="0">
                <a:latin typeface="Calibri" panose="020F0502020204030204" pitchFamily="34" charset="0"/>
              </a:rPr>
              <a:t>- Катерина </a:t>
            </a:r>
            <a:r>
              <a:rPr lang="uk-UA" i="1" dirty="0">
                <a:latin typeface="Calibri" panose="020F0502020204030204" pitchFamily="34" charset="0"/>
              </a:rPr>
              <a:t>багато чула про Сковороду й наказала міністрам доставити його до двору. Ті виконали наказ і </a:t>
            </a:r>
            <a:r>
              <a:rPr lang="uk-UA" i="1" dirty="0" smtClean="0">
                <a:latin typeface="Calibri" panose="020F0502020204030204" pitchFamily="34" charset="0"/>
              </a:rPr>
              <a:t>в очікуванні схилились </a:t>
            </a:r>
            <a:r>
              <a:rPr lang="uk-UA" i="1" dirty="0">
                <a:latin typeface="Calibri" panose="020F0502020204030204" pitchFamily="34" charset="0"/>
              </a:rPr>
              <a:t>у поклоні. Один Сковорода стоїть прямо. «А чому ти не кланяєшся цариці, якій вклоняються всі і все?!» - запитала. Григорій відповів: </a:t>
            </a:r>
            <a:r>
              <a:rPr lang="uk-UA" i="1" dirty="0" smtClean="0">
                <a:latin typeface="Calibri" panose="020F0502020204030204" pitchFamily="34" charset="0"/>
              </a:rPr>
              <a:t>«Так  </a:t>
            </a:r>
            <a:r>
              <a:rPr lang="uk-UA" i="1" dirty="0">
                <a:latin typeface="Calibri" panose="020F0502020204030204" pitchFamily="34" charset="0"/>
              </a:rPr>
              <a:t>ти </a:t>
            </a:r>
            <a:r>
              <a:rPr lang="uk-UA" i="1" dirty="0" smtClean="0">
                <a:latin typeface="Calibri" panose="020F0502020204030204" pitchFamily="34" charset="0"/>
              </a:rPr>
              <a:t>ж захотіла </a:t>
            </a:r>
            <a:r>
              <a:rPr lang="uk-UA" i="1" dirty="0">
                <a:latin typeface="Calibri" panose="020F0502020204030204" pitchFamily="34" charset="0"/>
              </a:rPr>
              <a:t>мене побачити, а як же зможеш розглянути, </a:t>
            </a:r>
            <a:r>
              <a:rPr lang="uk-UA" i="1" dirty="0" smtClean="0">
                <a:latin typeface="Calibri" panose="020F0502020204030204" pitchFamily="34" charset="0"/>
              </a:rPr>
              <a:t>як </a:t>
            </a:r>
            <a:r>
              <a:rPr lang="uk-UA" i="1" dirty="0">
                <a:latin typeface="Calibri" panose="020F0502020204030204" pitchFamily="34" charset="0"/>
              </a:rPr>
              <a:t>я буду </a:t>
            </a:r>
            <a:r>
              <a:rPr lang="uk-UA" i="1" dirty="0" smtClean="0">
                <a:latin typeface="Calibri" panose="020F0502020204030204" pitchFamily="34" charset="0"/>
              </a:rPr>
              <a:t>перед тобою зігнутий </a:t>
            </a:r>
            <a:r>
              <a:rPr lang="uk-UA" i="1" dirty="0">
                <a:latin typeface="Calibri" panose="020F0502020204030204" pitchFamily="34" charset="0"/>
              </a:rPr>
              <a:t>удвоє?»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9502"/>
            <a:ext cx="756084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dirty="0">
                <a:latin typeface="Calibri" panose="020F0502020204030204" pitchFamily="34" charset="0"/>
              </a:rPr>
              <a:t>Зустрівши Сковороду, </a:t>
            </a:r>
            <a:r>
              <a:rPr lang="uk-UA" i="1" dirty="0" smtClean="0">
                <a:latin typeface="Calibri" panose="020F0502020204030204" pitchFamily="34" charset="0"/>
              </a:rPr>
              <a:t>який, мандруючи пішки,  </a:t>
            </a:r>
            <a:r>
              <a:rPr lang="uk-UA" i="1" dirty="0">
                <a:latin typeface="Calibri" panose="020F0502020204030204" pitchFamily="34" charset="0"/>
              </a:rPr>
              <a:t>був дуже засмаглий, </a:t>
            </a:r>
            <a:r>
              <a:rPr lang="uk-UA" i="1" dirty="0" smtClean="0">
                <a:latin typeface="Calibri" panose="020F0502020204030204" pitchFamily="34" charset="0"/>
              </a:rPr>
              <a:t>Катерина вигукнула</a:t>
            </a:r>
            <a:r>
              <a:rPr lang="uk-UA" i="1" dirty="0">
                <a:latin typeface="Calibri" panose="020F0502020204030204" pitchFamily="34" charset="0"/>
              </a:rPr>
              <a:t>: «Що ж ти чорний такий!». Григорій </a:t>
            </a:r>
            <a:r>
              <a:rPr lang="uk-UA" i="1" dirty="0" smtClean="0">
                <a:latin typeface="Calibri" panose="020F0502020204030204" pitchFamily="34" charset="0"/>
              </a:rPr>
              <a:t>на </a:t>
            </a:r>
            <a:r>
              <a:rPr lang="uk-UA" i="1" dirty="0">
                <a:latin typeface="Calibri" panose="020F0502020204030204" pitchFamily="34" charset="0"/>
              </a:rPr>
              <a:t>це відповів: </a:t>
            </a:r>
            <a:endParaRPr lang="uk-UA" i="1" dirty="0" smtClean="0">
              <a:latin typeface="Calibri" panose="020F0502020204030204" pitchFamily="34" charset="0"/>
            </a:endParaRPr>
          </a:p>
          <a:p>
            <a:r>
              <a:rPr lang="uk-UA" i="1" dirty="0" smtClean="0">
                <a:latin typeface="Calibri" panose="020F0502020204030204" pitchFamily="34" charset="0"/>
              </a:rPr>
              <a:t>«</a:t>
            </a:r>
            <a:r>
              <a:rPr lang="uk-UA" i="1" dirty="0">
                <a:latin typeface="Calibri" panose="020F0502020204030204" pitchFamily="34" charset="0"/>
              </a:rPr>
              <a:t>Сковорода чорна – та млинці випікає білі</a:t>
            </a:r>
            <a:r>
              <a:rPr lang="uk-UA" i="1" dirty="0" smtClean="0">
                <a:latin typeface="Calibri" panose="020F0502020204030204" pitchFamily="34" charset="0"/>
              </a:rPr>
              <a:t>…» </a:t>
            </a:r>
          </a:p>
          <a:p>
            <a:endParaRPr lang="uk-UA" dirty="0" smtClean="0">
              <a:latin typeface="Calibri" panose="020F0502020204030204" pitchFamily="34" charset="0"/>
            </a:endParaRPr>
          </a:p>
          <a:p>
            <a:r>
              <a:rPr lang="uk-UA" b="1" dirty="0" smtClean="0">
                <a:latin typeface="Calibri" panose="020F0502020204030204" pitchFamily="34" charset="0"/>
              </a:rPr>
              <a:t>Є </a:t>
            </a:r>
            <a:r>
              <a:rPr lang="uk-UA" b="1" dirty="0">
                <a:latin typeface="Calibri" panose="020F0502020204030204" pitchFamily="34" charset="0"/>
              </a:rPr>
              <a:t>легенди містичні:</a:t>
            </a:r>
          </a:p>
          <a:p>
            <a:r>
              <a:rPr lang="uk-UA" i="1" dirty="0" smtClean="0">
                <a:latin typeface="Calibri" panose="020F0502020204030204" pitchFamily="34" charset="0"/>
              </a:rPr>
              <a:t>- Сковорода </a:t>
            </a:r>
            <a:r>
              <a:rPr lang="uk-UA" i="1" dirty="0">
                <a:latin typeface="Calibri" panose="020F0502020204030204" pitchFamily="34" charset="0"/>
              </a:rPr>
              <a:t>був за столом у знайомого, раптом встав підійшов до вікна і почав виливати вино з бокалу. Його запитали: «Чи не сподобався напій?». «Та ні, я мав загасити пожежу…» А на ранок господар почув, що на сусідньому хуторі загорілася хата, й ніби якісь сили небесні загасили її, тільки дах постраждав трохи.</a:t>
            </a:r>
          </a:p>
          <a:p>
            <a:r>
              <a:rPr lang="uk-UA" i="1" dirty="0" smtClean="0">
                <a:latin typeface="Calibri" panose="020F0502020204030204" pitchFamily="34" charset="0"/>
              </a:rPr>
              <a:t>- Сковорода </a:t>
            </a:r>
            <a:r>
              <a:rPr lang="uk-UA" i="1" dirty="0">
                <a:latin typeface="Calibri" panose="020F0502020204030204" pitchFamily="34" charset="0"/>
              </a:rPr>
              <a:t>прибув до Києва на деякий час погостювати, та раптом  </a:t>
            </a:r>
            <a:r>
              <a:rPr lang="uk-UA" i="1" dirty="0" err="1">
                <a:latin typeface="Calibri" panose="020F0502020204030204" pitchFamily="34" charset="0"/>
              </a:rPr>
              <a:t>зазбирався</a:t>
            </a:r>
            <a:r>
              <a:rPr lang="uk-UA" i="1" dirty="0">
                <a:latin typeface="Calibri" panose="020F0502020204030204" pitchFamily="34" charset="0"/>
              </a:rPr>
              <a:t> йти, сказав, що йому тут важко дихати. Через декілька днів у місті сталася нашесть чуми…</a:t>
            </a:r>
          </a:p>
          <a:p>
            <a:r>
              <a:rPr lang="uk-UA" i="1" dirty="0">
                <a:latin typeface="Calibri" panose="020F0502020204030204" pitchFamily="34" charset="0"/>
              </a:rPr>
              <a:t> </a:t>
            </a:r>
            <a:r>
              <a:rPr lang="uk-UA" i="1" dirty="0" smtClean="0">
                <a:latin typeface="Calibri" panose="020F0502020204030204" pitchFamily="34" charset="0"/>
              </a:rPr>
              <a:t>- Відома </a:t>
            </a:r>
            <a:r>
              <a:rPr lang="uk-UA" i="1" dirty="0">
                <a:latin typeface="Calibri" panose="020F0502020204030204" pitchFamily="34" charset="0"/>
              </a:rPr>
              <a:t>легенда, що Сковорода знав день своєї смерті. Сам вирив могилу й встелив листям. Потім помився, вдягнувся у чисте, ліг на лаву і відійшов у Вічність…</a:t>
            </a:r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  <a:p>
            <a:pPr lvl="0"/>
            <a:endParaRPr lang="uk-UA" dirty="0" smtClean="0"/>
          </a:p>
          <a:p>
            <a:pPr lv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3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39502"/>
            <a:ext cx="5094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 </a:t>
            </a:r>
            <a:r>
              <a:rPr lang="uk-UA" sz="3200" b="1" i="1" dirty="0"/>
              <a:t>Мудрість у спадок</a:t>
            </a:r>
            <a:r>
              <a:rPr lang="en-US" sz="3200" i="1" dirty="0"/>
              <a:t/>
            </a:r>
            <a:br>
              <a:rPr lang="en-US" sz="3200" i="1" dirty="0"/>
            </a:b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219008"/>
            <a:ext cx="5310164" cy="379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той дурний, хто не знає, а той, хто знати не хоче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Не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 від книг, а книги від розуму створились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Перш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ніж вчити інших, маєш багато вчитися сам.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 самому шукай справжніх благ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36" y="699542"/>
            <a:ext cx="2502668" cy="38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543473"/>
            <a:ext cx="5040560" cy="433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Більше 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думай і тоді вирішуй.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Добрий 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розум, робить легким будь-який спосіб життя.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Прагни 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вершину і матимеш середину.</a:t>
            </a:r>
            <a:endParaRPr lang="uk-UA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 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 утрат втрата часу найтяжча</a:t>
            </a:r>
            <a:r>
              <a:rPr lang="uk-UA" sz="2400" dirty="0" smtClean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 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 горіх ніщо, так </a:t>
            </a:r>
            <a:r>
              <a:rPr lang="uk-UA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само, як </a:t>
            </a:r>
            <a:r>
              <a:rPr lang="uk-U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людина без серця.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1100" dirty="0">
              <a:solidFill>
                <a:srgbClr val="4040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9542"/>
            <a:ext cx="2448272" cy="37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555526"/>
            <a:ext cx="4680520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Григорія Сковороду знають у світі. Вивчають його мудрі твори, які актуальні й сьогодні,  присвячують йому вірші й дослідницькі труди, пишуть картини й встановлюють пам’ятники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 спадщина  видатного сина України стала надбанням Вічності.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54368"/>
            <a:ext cx="22466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27560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Презентацію підготувала Людмила </a:t>
            </a:r>
            <a:r>
              <a:rPr lang="uk-UA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Рінгіс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журналіст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керівник клубу «Дорогами до прекрасного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КНЕУ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 Вадима Гетьмана.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ілюстраціями 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малюнки Марисі </a:t>
            </a:r>
            <a:r>
              <a:rPr lang="uk-U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Рудської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гри «Мандрівець»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картини 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заслуженого художника України </a:t>
            </a:r>
          </a:p>
          <a:p>
            <a:pPr>
              <a:spcAft>
                <a:spcPts val="0"/>
              </a:spcAft>
            </a:pP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Генрі </a:t>
            </a:r>
            <a:r>
              <a:rPr lang="uk-U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Ягодкіна з циклу «Основи».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prx.livejournal.net/6506a6b8dd4041e07e2ad3bf9461c2934a8f684a/45bY9qJ1-xti4eCLombeCuwh22OfA3TjuoKh9iliSbEOAvm6u4TTAd8tlavZtsUa3WCWvObfA0-H3sW9UqEgF2Y7P_40XAi1_vlZKuVxC0DtTASy-Dl-2-22jNOf5Y7Q01N3EzNATfvybPt7Sqs7K1AmM8gFCuBerv3U-9K91Q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7"/>
            <a:ext cx="5760640" cy="38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33515"/>
            <a:ext cx="6912768" cy="91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Григорій Сковорода в часи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козацтва. 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виглядали 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наші 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славні предки козаки, а якими вони були?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8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84667"/>
            <a:ext cx="7344816" cy="421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Служили козаки Гетьману, але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 вільними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Жили поселеннями й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мали чітко організований устрій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Керували десятники, сотники, полковники й отамани.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посади були виборними. Обирали на сходах козаків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кращих із найкращих.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Козаки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 вправними господарями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і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хліб сіяли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й худобу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розводили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зналися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всіх ремеслах – ткацькому, гончарному, ковальському,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зброю робили, й човни будували.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Козаки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 сміливими й спритними воїнами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пішими, й кінними.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Блискуче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володіли зброєю і вогнепальною, і холодною, зналися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оборонній і наступальній стратегії бою.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1151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Козаки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 надійними захисниками Вітчизни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боронили рідну 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від нападу ворогів, які бажали її загарбати. Вони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опановували науки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вивчали іноземні мови. Знання та постійні фізичні й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бойові тренування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були запорукою їх непереможності.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 козаків було чимало таких, що </a:t>
            </a: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володіли надприродними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здібностями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Їх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називали характерниками. Вони проходили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крізь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вогонь і воду. І кулі їх не брали – могли ловити руками й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відкидати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назад на ворога,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полону вибиралися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непоміченими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Вміли навіювати свої думки супротивнику, і тоді вороги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злісно билися зі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своїми соратниками, не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усвідомлюючи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цього.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Могли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 на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відстані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 віщувати майбутнє, розуміли мову птахів і звірів,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зналися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лікувальних та захисних секретах природи.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53779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Козачки були під стать своїм чоловікам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і господарство доглядали,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зброю могли взятися для власного захисту, коли козаки були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поході.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Нерідко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 спори між чоловіками вирішувала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жінка – шанована мати або дружина.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uk-UA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Козаки надавали великої уваги вихованню </a:t>
            </a:r>
            <a:r>
              <a:rPr lang="uk-UA" sz="20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дітей,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формуванню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почуття гідності, поваги й вдячності. </a:t>
            </a: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Змалку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вчили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грамоті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й навичкам робіт по господарству, долучали до тренувань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військової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спритності й фізичної витривалості.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Вчили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любити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розуміти природу, </a:t>
            </a:r>
            <a:endParaRPr lang="uk-UA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також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володіти енергією думки.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9542"/>
            <a:ext cx="3888432" cy="39017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152" y="1419622"/>
            <a:ext cx="3024336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Життєвий шлях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Григорія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Савовича Сковороди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(1722-1794)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2207"/>
            <a:ext cx="4248472" cy="37598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0152" y="1131590"/>
            <a:ext cx="3024335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Народився Григорій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грудня 1722 року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сотенному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містечку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Чорнухи, що на Полтавщині.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7494"/>
            <a:ext cx="3024335" cy="45565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902206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козацькій родині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Сави та Пелагеї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Сковородів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Гриць змалечку виявив хист до навчання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ще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мав чудовий 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голос і охоче співав у церкві </a:t>
            </a:r>
            <a:r>
              <a:rPr lang="uk-U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кліросі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1557</TotalTime>
  <Words>1074</Words>
  <Application>Microsoft Office PowerPoint</Application>
  <PresentationFormat>Экран (16:9)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Фотонарис:  СКОВОРОДА В КАМЕНІ І БРОНЗІ.      1. Пам’ятники</dc:title>
  <dc:creator>Admin</dc:creator>
  <cp:lastModifiedBy>Гриненко Анатолій Михайлович</cp:lastModifiedBy>
  <cp:revision>123</cp:revision>
  <dcterms:modified xsi:type="dcterms:W3CDTF">2017-11-23T07:58:02Z</dcterms:modified>
</cp:coreProperties>
</file>